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8"/>
  </p:notesMasterIdLst>
  <p:sldIdLst>
    <p:sldId id="256" r:id="rId2"/>
    <p:sldId id="258" r:id="rId3"/>
    <p:sldId id="302" r:id="rId4"/>
    <p:sldId id="303" r:id="rId5"/>
    <p:sldId id="278" r:id="rId6"/>
    <p:sldId id="300" r:id="rId7"/>
    <p:sldId id="304" r:id="rId8"/>
    <p:sldId id="294" r:id="rId9"/>
    <p:sldId id="305" r:id="rId10"/>
    <p:sldId id="295" r:id="rId11"/>
    <p:sldId id="274" r:id="rId12"/>
    <p:sldId id="296" r:id="rId13"/>
    <p:sldId id="297" r:id="rId14"/>
    <p:sldId id="298" r:id="rId15"/>
    <p:sldId id="301" r:id="rId16"/>
    <p:sldId id="299" r:id="rId17"/>
  </p:sldIdLst>
  <p:sldSz cx="9144000" cy="6858000" type="screen4x3"/>
  <p:notesSz cx="6858000" cy="9144000"/>
  <p:embeddedFontLst>
    <p:embeddedFont>
      <p:font typeface="Franklin Gothic" panose="020B0604020202020204" charset="0"/>
      <p:regular r:id="rId19"/>
      <p:bold r:id="rId20"/>
      <p:italic r:id="rId21"/>
      <p:boldItalic r:id="rId22"/>
    </p:embeddedFont>
    <p:embeddedFont>
      <p:font typeface="Roboto Mono" panose="020B0604020202020204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Roboto Condensed" panose="020B0604020202020204" charset="0"/>
      <p:regular r:id="rId31"/>
      <p:bold r:id="rId32"/>
      <p:italic r:id="rId33"/>
      <p:boldItalic r:id="rId34"/>
    </p:embeddedFont>
    <p:embeddedFont>
      <p:font typeface="Roboto" panose="020B0604020202020204" charset="0"/>
      <p:regular r:id="rId35"/>
      <p:bold r:id="rId36"/>
      <p:italic r:id="rId37"/>
      <p:boldItalic r:id="rId38"/>
    </p:embeddedFont>
    <p:embeddedFont>
      <p:font typeface="Bebas Neue" panose="020B0604020202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94631"/>
  </p:normalViewPr>
  <p:slideViewPr>
    <p:cSldViewPr snapToGrid="0" snapToObjects="1">
      <p:cViewPr varScale="1">
        <p:scale>
          <a:sx n="111" d="100"/>
          <a:sy n="111" d="100"/>
        </p:scale>
        <p:origin x="150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71447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3392f1e7f_0_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3392f1e7f_0_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9570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3392f1e7f_0_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63392f1e7f_0_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7813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userDrawn="1">
  <p:cSld name="TITLE"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1" y="0"/>
            <a:ext cx="4629587" cy="6858000"/>
          </a:xfrm>
          <a:custGeom>
            <a:avLst/>
            <a:gdLst/>
            <a:ahLst/>
            <a:cxnLst/>
            <a:rect l="l" t="t" r="r" b="b"/>
            <a:pathLst>
              <a:path w="6172782" h="6858000" extrusionOk="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" y="11958"/>
            <a:ext cx="4518116" cy="6840855"/>
          </a:xfrm>
          <a:custGeom>
            <a:avLst/>
            <a:gdLst/>
            <a:ahLst/>
            <a:cxnLst/>
            <a:rect l="l" t="t" r="r" b="b"/>
            <a:pathLst>
              <a:path w="6024154" h="6858000" extrusionOk="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0123" y="212270"/>
            <a:ext cx="3748263" cy="58622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5284700" y="5620875"/>
            <a:ext cx="3603900" cy="873900"/>
          </a:xfrm>
          <a:prstGeom prst="rect">
            <a:avLst/>
          </a:prstGeom>
          <a:solidFill>
            <a:srgbClr val="DE3075"/>
          </a:solidFill>
          <a:ln>
            <a:noFill/>
          </a:ln>
        </p:spPr>
        <p:txBody>
          <a:bodyPr spcFirstLastPara="1" wrap="square" lIns="91425" tIns="0" rIns="182875" bIns="0" anchor="t" anchorCtr="0">
            <a:noAutofit/>
          </a:bodyPr>
          <a:lstStyle>
            <a:lvl1pPr lvl="0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2pPr>
            <a:lvl3pPr lvl="2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3pPr>
            <a:lvl4pPr lvl="3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4pPr>
            <a:lvl5pPr lvl="4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5pPr>
            <a:lvl6pPr lvl="5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6pPr>
            <a:lvl7pPr lvl="6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7pPr>
            <a:lvl8pPr lvl="7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8pPr>
            <a:lvl9pPr lvl="8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13;p2">
            <a:extLst>
              <a:ext uri="{FF2B5EF4-FFF2-40B4-BE49-F238E27FC236}">
                <a16:creationId xmlns:a16="http://schemas.microsoft.com/office/drawing/2014/main" xmlns="" id="{64854533-8DCC-1C49-8946-547AD8D471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93775" y="2487700"/>
            <a:ext cx="4894800" cy="2891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600"/>
            </a:lvl9pPr>
          </a:lstStyle>
          <a:p>
            <a:endParaRPr lang="es-ES_tradnl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">
  <p:cSld name="TITLE_4_1_1">
    <p:bg>
      <p:bgPr>
        <a:solidFill>
          <a:schemeClr val="dk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3"/>
          <p:cNvGrpSpPr/>
          <p:nvPr/>
        </p:nvGrpSpPr>
        <p:grpSpPr>
          <a:xfrm>
            <a:off x="0" y="-124"/>
            <a:ext cx="4853665" cy="5740374"/>
            <a:chOff x="0" y="-126"/>
            <a:chExt cx="4554438" cy="5386482"/>
          </a:xfrm>
        </p:grpSpPr>
        <p:sp>
          <p:nvSpPr>
            <p:cNvPr id="19" name="Google Shape;19;p3"/>
            <p:cNvSpPr/>
            <p:nvPr/>
          </p:nvSpPr>
          <p:spPr>
            <a:xfrm rot="10800000" flipH="1">
              <a:off x="0" y="-126"/>
              <a:ext cx="4554438" cy="5386482"/>
            </a:xfrm>
            <a:custGeom>
              <a:avLst/>
              <a:gdLst/>
              <a:ahLst/>
              <a:cxnLst/>
              <a:rect l="l" t="t" r="r" b="b"/>
              <a:pathLst>
                <a:path w="5389868" h="6374535" extrusionOk="0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0" name="Google Shape;20;p3" descr="Una caricatura de una ciudad&#10;&#10;Descripción generada automáticamente"/>
            <p:cNvPicPr preferRelativeResize="0"/>
            <p:nvPr/>
          </p:nvPicPr>
          <p:blipFill rotWithShape="1">
            <a:blip r:embed="rId3">
              <a:alphaModFix/>
            </a:blip>
            <a:srcRect l="9870" r="6482"/>
            <a:stretch/>
          </p:blipFill>
          <p:spPr>
            <a:xfrm>
              <a:off x="1" y="-1"/>
              <a:ext cx="4423169" cy="5247982"/>
            </a:xfrm>
            <a:custGeom>
              <a:avLst/>
              <a:gdLst/>
              <a:ahLst/>
              <a:cxnLst/>
              <a:rect l="l" t="t" r="r" b="b"/>
              <a:pathLst>
                <a:path w="5234519" h="6210629" extrusionOk="0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429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 lang="es-ES_tradnl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" preserve="1">
  <p:cSld name="Título y objetos 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85" name="Google Shape;85;p14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8189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ES_tradnl" noProof="0" dirty="0"/>
          </a:p>
        </p:txBody>
      </p:sp>
      <p:pic>
        <p:nvPicPr>
          <p:cNvPr id="89" name="Google Shape;8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9" name="Google Shape;7;p1">
            <a:extLst>
              <a:ext uri="{FF2B5EF4-FFF2-40B4-BE49-F238E27FC236}">
                <a16:creationId xmlns:a16="http://schemas.microsoft.com/office/drawing/2014/main" xmlns="" id="{0B5789D4-A1BB-0442-8135-68C7C82B7CE3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9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xmlns="" id="{EC7D9485-9D22-5647-86A2-61337F2EBD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0387" y="2634922"/>
            <a:ext cx="8023225" cy="2275770"/>
          </a:xfrm>
          <a:prstGeom prst="rect">
            <a:avLst/>
          </a:prstGeom>
        </p:spPr>
        <p:txBody>
          <a:bodyPr anchor="ctr"/>
          <a:lstStyle>
            <a:lvl1pPr marL="50800" indent="0" algn="ctr">
              <a:buNone/>
              <a:defRPr sz="4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es-ES_tradnl" dirty="0"/>
          </a:p>
        </p:txBody>
      </p:sp>
      <p:pic>
        <p:nvPicPr>
          <p:cNvPr id="6" name="Google Shape;12;p2">
            <a:extLst>
              <a:ext uri="{FF2B5EF4-FFF2-40B4-BE49-F238E27FC236}">
                <a16:creationId xmlns:a16="http://schemas.microsoft.com/office/drawing/2014/main" xmlns="" id="{0D343A73-BC54-BF4C-A259-A0C913A07BC0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392750"/>
            <a:ext cx="2759037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Marcador de texto 4">
            <a:extLst>
              <a:ext uri="{FF2B5EF4-FFF2-40B4-BE49-F238E27FC236}">
                <a16:creationId xmlns:a16="http://schemas.microsoft.com/office/drawing/2014/main" xmlns="" id="{A2F63D34-FBAE-5442-A997-D0933D8286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0387" y="1632286"/>
            <a:ext cx="8023225" cy="665749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50800" indent="0" algn="ctr">
              <a:buNone/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es-ES_tradnl" dirty="0"/>
          </a:p>
        </p:txBody>
      </p:sp>
      <p:sp>
        <p:nvSpPr>
          <p:cNvPr id="11" name="Google Shape;165;p24">
            <a:extLst>
              <a:ext uri="{FF2B5EF4-FFF2-40B4-BE49-F238E27FC236}">
                <a16:creationId xmlns:a16="http://schemas.microsoft.com/office/drawing/2014/main" xmlns="" id="{ED241A5B-D2F8-1D45-8F9D-D1D4B48E7814}"/>
              </a:ext>
            </a:extLst>
          </p:cNvPr>
          <p:cNvSpPr/>
          <p:nvPr userDrawn="1"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6;p24">
            <a:extLst>
              <a:ext uri="{FF2B5EF4-FFF2-40B4-BE49-F238E27FC236}">
                <a16:creationId xmlns:a16="http://schemas.microsoft.com/office/drawing/2014/main" xmlns="" id="{990F690A-789C-6740-B34D-11153A9BBDDB}"/>
              </a:ext>
            </a:extLst>
          </p:cNvPr>
          <p:cNvSpPr/>
          <p:nvPr userDrawn="1"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chemeClr val="bg2"/>
              </a:gs>
              <a:gs pos="65000">
                <a:schemeClr val="bg1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84;p14">
            <a:extLst>
              <a:ext uri="{FF2B5EF4-FFF2-40B4-BE49-F238E27FC236}">
                <a16:creationId xmlns:a16="http://schemas.microsoft.com/office/drawing/2014/main" xmlns="" id="{7FF938C0-C0B1-8543-A7DC-F3B0AA5BE94F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CL" dirty="0">
              <a:latin typeface="Bebas Neue" panose="020B0606020202050201" pitchFamily="34" charset="77"/>
            </a:endParaRPr>
          </a:p>
        </p:txBody>
      </p:sp>
      <p:sp>
        <p:nvSpPr>
          <p:cNvPr id="15" name="Google Shape;87;p14">
            <a:extLst>
              <a:ext uri="{FF2B5EF4-FFF2-40B4-BE49-F238E27FC236}">
                <a16:creationId xmlns:a16="http://schemas.microsoft.com/office/drawing/2014/main" xmlns="" id="{D9228F07-B61E-0645-862B-247F10F5B1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59457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 preserve="1">
  <p:cSld name="1_En blanco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;p1">
            <a:extLst>
              <a:ext uri="{FF2B5EF4-FFF2-40B4-BE49-F238E27FC236}">
                <a16:creationId xmlns:a16="http://schemas.microsoft.com/office/drawing/2014/main" xmlns="" id="{FCAE1A83-104E-8B4E-949F-BE3A9ADE6BA0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14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8">
  <p:cSld name="Encabezado de sección 8">
    <p:bg>
      <p:bgPr>
        <a:solidFill>
          <a:schemeClr val="accent5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/>
        </p:nvSpPr>
        <p:spPr>
          <a:xfrm rot="10800000" flipH="1">
            <a:off x="0" y="3085"/>
            <a:ext cx="4850881" cy="573708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" name="Google Shape;61;p10" descr="Imagen que contiene persona, foto, hombre, mujer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 r="16352"/>
          <a:stretch/>
        </p:blipFill>
        <p:spPr>
          <a:xfrm>
            <a:off x="1" y="10"/>
            <a:ext cx="4711067" cy="5589566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0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898B90">
              <a:alpha val="683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9047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Calibri" panose="020F0502020204030204" pitchFamily="34" charset="0"/>
                <a:ea typeface="Roboto Mono"/>
                <a:cs typeface="Calibri" panose="020F0502020204030204" pitchFamily="34" charset="0"/>
                <a:sym typeface="Roboto Mon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763700" y="212725"/>
            <a:ext cx="67518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 lang="es-CL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79" r:id="rId3"/>
    <p:sldLayoutId id="2147483678" r:id="rId4"/>
    <p:sldLayoutId id="2147483677" r:id="rId5"/>
    <p:sldLayoutId id="2147483680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Roboto" panose="02000000000000000000" pitchFamily="2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3993775" y="2487700"/>
            <a:ext cx="4894800" cy="2891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DESARROLLO WEB</a:t>
            </a:r>
            <a:endParaRPr dirty="0"/>
          </a:p>
        </p:txBody>
      </p:sp>
      <p:sp>
        <p:nvSpPr>
          <p:cNvPr id="213" name="Google Shape;213;p30"/>
          <p:cNvSpPr txBox="1">
            <a:spLocks noGrp="1"/>
          </p:cNvSpPr>
          <p:nvPr>
            <p:ph type="subTitle" idx="1"/>
          </p:nvPr>
        </p:nvSpPr>
        <p:spPr>
          <a:xfrm>
            <a:off x="6386512" y="5620875"/>
            <a:ext cx="2502087" cy="873900"/>
          </a:xfrm>
          <a:prstGeom prst="roundRect">
            <a:avLst/>
          </a:prstGeom>
        </p:spPr>
        <p:txBody>
          <a:bodyPr spcFirstLastPara="1" wrap="square" lIns="91425" tIns="0" rIns="182875" bIns="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/>
              <a:t>PGY3121</a:t>
            </a:r>
            <a:endParaRPr sz="3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D848F30-E136-4457-B6F8-F7FE7D11B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COMPONENTES.</a:t>
            </a:r>
            <a:endParaRPr lang="es-CL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8D7EA048-9755-4F25-A99C-7D33CCD0F0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Un </a:t>
            </a:r>
            <a:r>
              <a:rPr lang="es-ES" b="1" dirty="0"/>
              <a:t>despliegue</a:t>
            </a:r>
            <a:r>
              <a:rPr lang="es-ES" dirty="0"/>
              <a:t>, permite realizar una copia local de los archivos desde un repositorio. Por defecto siempre se trae la última versión disponible.</a:t>
            </a:r>
          </a:p>
          <a:p>
            <a:r>
              <a:rPr lang="es-ES" dirty="0"/>
              <a:t>Un </a:t>
            </a:r>
            <a:r>
              <a:rPr lang="es-ES" b="1" dirty="0" err="1"/>
              <a:t>commit</a:t>
            </a:r>
            <a:r>
              <a:rPr lang="es-ES" b="1" dirty="0"/>
              <a:t> o publicación</a:t>
            </a:r>
            <a:r>
              <a:rPr lang="es-ES" dirty="0"/>
              <a:t>, se realiza cuando los cambios locales se copian en el servidor de versionado.</a:t>
            </a:r>
          </a:p>
          <a:p>
            <a:r>
              <a:rPr lang="es-ES" dirty="0"/>
              <a:t>Un </a:t>
            </a:r>
            <a:r>
              <a:rPr lang="es-ES" b="1" dirty="0"/>
              <a:t>conflicto</a:t>
            </a:r>
            <a:r>
              <a:rPr lang="es-ES" dirty="0"/>
              <a:t> puede ocurrir cuando dos o más usuarios traten de publicar cambios en uno o más archivos en la misma versión. En este caso se debe definir cual cambio debe ser realizado y cual se debe obviar.</a:t>
            </a:r>
          </a:p>
          <a:p>
            <a:r>
              <a:rPr lang="es-CL" dirty="0"/>
              <a:t>Una </a:t>
            </a:r>
            <a:r>
              <a:rPr lang="es-CL" b="1" dirty="0"/>
              <a:t>fusión o </a:t>
            </a:r>
            <a:r>
              <a:rPr lang="es-CL" b="1" dirty="0" err="1"/>
              <a:t>merge</a:t>
            </a:r>
            <a:r>
              <a:rPr lang="es-CL" b="1" dirty="0"/>
              <a:t> </a:t>
            </a:r>
            <a:r>
              <a:rPr lang="es-CL" dirty="0"/>
              <a:t>se realiza cuando se desea unificar distintas versiones en ramas distintas. Así dos o más ramas se  pueden juntar (fusionar) en una sola. Pueden ocurrir conflictos que deben ser resueltos de forma inmediata.</a:t>
            </a:r>
          </a:p>
        </p:txBody>
      </p:sp>
    </p:spTree>
    <p:extLst>
      <p:ext uri="{BB962C8B-B14F-4D97-AF65-F5344CB8AC3E}">
        <p14:creationId xmlns:p14="http://schemas.microsoft.com/office/powerpoint/2010/main" val="2973954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548035E2-9379-2346-A89D-675F58CEB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FLUJO DE TRABAJO</a:t>
            </a:r>
          </a:p>
        </p:txBody>
      </p:sp>
    </p:spTree>
    <p:extLst>
      <p:ext uri="{BB962C8B-B14F-4D97-AF65-F5344CB8AC3E}">
        <p14:creationId xmlns:p14="http://schemas.microsoft.com/office/powerpoint/2010/main" val="3340416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CCAFA79-2C60-43C2-9C27-20A67E1E1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FLUJO DE TRABAJO.</a:t>
            </a:r>
            <a:endParaRPr lang="es-CL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xmlns="" id="{56DF10AF-A7F8-4D91-9C8D-BC3FD7211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99" y="1322836"/>
            <a:ext cx="5409457" cy="507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358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7849609-9409-4F8F-8682-CDFB40F57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 DE VERSIONES</a:t>
            </a:r>
            <a:endParaRPr lang="es-CL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93AA2267-3FF1-410A-9CF3-E026FAAE6A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El directorio de trabajo, es el directorio local donde se encuentran los archivos, para registrar una modificación el archivo se debe agregar a los archivos modificados utilizando “</a:t>
            </a:r>
            <a:r>
              <a:rPr lang="es-ES" dirty="0" err="1"/>
              <a:t>git</a:t>
            </a:r>
            <a:r>
              <a:rPr lang="es-ES" dirty="0"/>
              <a:t> </a:t>
            </a:r>
            <a:r>
              <a:rPr lang="es-ES" dirty="0" err="1"/>
              <a:t>add</a:t>
            </a:r>
            <a:r>
              <a:rPr lang="es-ES" dirty="0"/>
              <a:t>” .</a:t>
            </a:r>
          </a:p>
          <a:p>
            <a:endParaRPr lang="es-ES" dirty="0"/>
          </a:p>
          <a:p>
            <a:r>
              <a:rPr lang="es-ES" dirty="0"/>
              <a:t>El </a:t>
            </a:r>
            <a:r>
              <a:rPr lang="es-ES" dirty="0" err="1"/>
              <a:t>stating</a:t>
            </a:r>
            <a:r>
              <a:rPr lang="es-ES" dirty="0"/>
              <a:t> </a:t>
            </a:r>
            <a:r>
              <a:rPr lang="es-ES" dirty="0" err="1"/>
              <a:t>area</a:t>
            </a:r>
            <a:r>
              <a:rPr lang="es-ES" dirty="0"/>
              <a:t> es un lugar intermedio donde se van poniendo todos los archivos que han sufrido una modificación respecto a la última versión almacenada en el servidor, para manejar una versión desconectada, los archivos se deben pasar al repositorio local utilizando “</a:t>
            </a:r>
            <a:r>
              <a:rPr lang="es-ES" dirty="0" err="1"/>
              <a:t>git</a:t>
            </a:r>
            <a:r>
              <a:rPr lang="es-ES" dirty="0"/>
              <a:t> </a:t>
            </a:r>
            <a:r>
              <a:rPr lang="es-ES" dirty="0" err="1"/>
              <a:t>commit</a:t>
            </a:r>
            <a:r>
              <a:rPr lang="es-ES" dirty="0"/>
              <a:t>”.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589016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7E6FE04-3857-47CC-B027-8299DD61E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 DE VERSIONES.</a:t>
            </a:r>
            <a:endParaRPr lang="es-CL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0AB568B6-A634-49D4-B9FC-1E3F0453C4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Una vez que los archivos se han puesto en el repositorio local, se deben subir al servidor remoto, esto se hace usando el comando “</a:t>
            </a:r>
            <a:r>
              <a:rPr lang="es-ES" dirty="0" err="1"/>
              <a:t>git</a:t>
            </a:r>
            <a:r>
              <a:rPr lang="es-ES" dirty="0"/>
              <a:t> </a:t>
            </a:r>
            <a:r>
              <a:rPr lang="es-ES" dirty="0" err="1"/>
              <a:t>push</a:t>
            </a:r>
            <a:r>
              <a:rPr lang="es-ES" dirty="0"/>
              <a:t>”.</a:t>
            </a:r>
          </a:p>
          <a:p>
            <a:endParaRPr lang="es-ES" dirty="0"/>
          </a:p>
          <a:p>
            <a:r>
              <a:rPr lang="es-ES" dirty="0"/>
              <a:t> Para traer los archivos desde el repositorio remoto hacia el repositorio local se utiliza el comando “</a:t>
            </a:r>
            <a:r>
              <a:rPr lang="es-ES" dirty="0" err="1"/>
              <a:t>git</a:t>
            </a:r>
            <a:r>
              <a:rPr lang="es-ES" dirty="0"/>
              <a:t> </a:t>
            </a:r>
            <a:r>
              <a:rPr lang="es-ES" dirty="0" err="1"/>
              <a:t>fetch</a:t>
            </a:r>
            <a:r>
              <a:rPr lang="es-ES" dirty="0"/>
              <a:t>”.</a:t>
            </a:r>
          </a:p>
          <a:p>
            <a:endParaRPr lang="es-ES" dirty="0"/>
          </a:p>
          <a:p>
            <a:r>
              <a:rPr lang="es-ES" dirty="0"/>
              <a:t>El comando “</a:t>
            </a:r>
            <a:r>
              <a:rPr lang="es-ES" dirty="0" err="1"/>
              <a:t>git</a:t>
            </a:r>
            <a:r>
              <a:rPr lang="es-ES" dirty="0"/>
              <a:t> </a:t>
            </a:r>
            <a:r>
              <a:rPr lang="es-ES" dirty="0" err="1"/>
              <a:t>checkout</a:t>
            </a:r>
            <a:r>
              <a:rPr lang="es-ES" dirty="0"/>
              <a:t>” permite obtener información de la rama actual del repositorio, también permite cambiar de rama.</a:t>
            </a:r>
          </a:p>
          <a:p>
            <a:endParaRPr lang="es-ES" dirty="0"/>
          </a:p>
          <a:p>
            <a:r>
              <a:rPr lang="es-ES" dirty="0"/>
              <a:t>El comando “</a:t>
            </a:r>
            <a:r>
              <a:rPr lang="es-ES" dirty="0" err="1"/>
              <a:t>git</a:t>
            </a:r>
            <a:r>
              <a:rPr lang="es-ES" dirty="0"/>
              <a:t> </a:t>
            </a:r>
            <a:r>
              <a:rPr lang="es-ES" dirty="0" err="1"/>
              <a:t>merge</a:t>
            </a:r>
            <a:r>
              <a:rPr lang="es-ES" dirty="0"/>
              <a:t>” permite fusionar una o más ramas con la rama actual en la que se está. 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927894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xmlns="" id="{80F97DF9-E67A-43A2-ADEB-54EB95D90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ACTIVIDADES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763490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1E297DD-A179-4F81-BA95-3975DBCB9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ACTIVIDADES</a:t>
            </a:r>
            <a:endParaRPr lang="es-CL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D00A8D5D-8993-44B9-99F1-CEDE1A33B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_tradnl" dirty="0"/>
              <a:t>Revisa el AVA junto al docente y realiza las prácticas asociadas a esta unidad.</a:t>
            </a:r>
          </a:p>
          <a:p>
            <a:endParaRPr lang="es-ES_tradnl" dirty="0"/>
          </a:p>
          <a:p>
            <a:r>
              <a:rPr lang="es-ES_tradnl" dirty="0"/>
              <a:t>Recuerda que las prácticas tienen como objetivo el que apliques e investigues el cómo realizar la actividad propuesta. </a:t>
            </a:r>
          </a:p>
        </p:txBody>
      </p:sp>
    </p:spTree>
    <p:extLst>
      <p:ext uri="{BB962C8B-B14F-4D97-AF65-F5344CB8AC3E}">
        <p14:creationId xmlns:p14="http://schemas.microsoft.com/office/powerpoint/2010/main" val="954122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 DE VERSIONES.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9A4FE98-0282-4974-9738-66D8BD7BF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 ESTA SESIÓN</a:t>
            </a:r>
            <a:endParaRPr lang="es-CL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677F44F6-B548-40D0-8268-3E944CE492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Qué es el control de versiones.</a:t>
            </a:r>
          </a:p>
          <a:p>
            <a:r>
              <a:rPr lang="es-ES" dirty="0"/>
              <a:t>Componentes del control de versiones.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255485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48340B6F-519F-444F-A7B7-CA722759F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QUE ES EL CONTROL DE VERSIONES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985999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CONTROL DE VERSIONES.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5F750691-DAB0-AA4F-B577-B16F30A46F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>
                <a:latin typeface="Calibri" panose="020F0502020204030204" pitchFamily="34" charset="0"/>
                <a:cs typeface="Calibri" panose="020F0502020204030204" pitchFamily="34" charset="0"/>
              </a:rPr>
              <a:t>El control de versiones tiene como objetivo proteger y separar las distintas versiones que posea un software.</a:t>
            </a:r>
          </a:p>
          <a:p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ES_tradnl" dirty="0"/>
              <a:t>Para realizar este control de versiones, se utiliza un software que permite administra el versionado y un servidor que actúa como repositorio y controla las distintas versiones que existen de él.</a:t>
            </a:r>
          </a:p>
          <a:p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ES_tradnl" dirty="0"/>
              <a:t>La idea es poder agregar, modificar y eliminar elementos de una versión, y de esta forma poder volver a una versión anterior a la actual, pues los servidores son los encargados de guardar un histórico de cada una de las versiones.</a:t>
            </a:r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4"/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654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7FBB1AA-A1B8-4E66-824D-06F81B820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 DE VERSIONES.</a:t>
            </a:r>
            <a:endParaRPr lang="es-CL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AF04D8A1-B635-4487-8363-84A314B80D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Servicios de control de versiones existen muchos, casi todos con las mismas prestaciones, el más popular es GIT, básicamente por ser una herramienta de control de versiones heredada desde GNU/Linux.</a:t>
            </a:r>
          </a:p>
          <a:p>
            <a:r>
              <a:rPr lang="es-ES" dirty="0"/>
              <a:t>Otras plataformas y versiones son las siguientes:</a:t>
            </a:r>
          </a:p>
          <a:p>
            <a:pPr lvl="1"/>
            <a:r>
              <a:rPr lang="es-ES" dirty="0"/>
              <a:t>GitHub.</a:t>
            </a:r>
          </a:p>
          <a:p>
            <a:pPr lvl="1"/>
            <a:r>
              <a:rPr lang="es-ES" dirty="0" err="1"/>
              <a:t>GitLab</a:t>
            </a:r>
            <a:r>
              <a:rPr lang="es-ES" dirty="0"/>
              <a:t>.</a:t>
            </a:r>
          </a:p>
          <a:p>
            <a:pPr lvl="1"/>
            <a:r>
              <a:rPr lang="es-ES" dirty="0" err="1"/>
              <a:t>BitBucket</a:t>
            </a:r>
            <a:r>
              <a:rPr lang="es-ES" dirty="0"/>
              <a:t>.</a:t>
            </a:r>
          </a:p>
          <a:p>
            <a:pPr lvl="1"/>
            <a:r>
              <a:rPr lang="es-ES" dirty="0" err="1"/>
              <a:t>GitBucket</a:t>
            </a:r>
            <a:r>
              <a:rPr lang="es-ES" dirty="0"/>
              <a:t>.</a:t>
            </a:r>
          </a:p>
          <a:p>
            <a:pPr lvl="1"/>
            <a:r>
              <a:rPr lang="es-CL" dirty="0"/>
              <a:t>Cloud </a:t>
            </a:r>
            <a:r>
              <a:rPr lang="es-CL" dirty="0" err="1"/>
              <a:t>Source</a:t>
            </a:r>
            <a:r>
              <a:rPr lang="es-CL" dirty="0"/>
              <a:t> de Google</a:t>
            </a:r>
          </a:p>
          <a:p>
            <a:pPr lvl="1"/>
            <a:r>
              <a:rPr lang="es-CL" dirty="0"/>
              <a:t>AWS </a:t>
            </a:r>
            <a:r>
              <a:rPr lang="es-CL" dirty="0" err="1"/>
              <a:t>Code</a:t>
            </a:r>
            <a:r>
              <a:rPr lang="es-CL" dirty="0"/>
              <a:t> </a:t>
            </a:r>
            <a:r>
              <a:rPr lang="es-CL" dirty="0" err="1"/>
              <a:t>Commit</a:t>
            </a:r>
            <a:r>
              <a:rPr lang="es-CL" dirty="0"/>
              <a:t>.</a:t>
            </a:r>
          </a:p>
          <a:p>
            <a:pPr marL="533400" lvl="1" indent="0">
              <a:buNone/>
            </a:pPr>
            <a:endParaRPr lang="es-CL" dirty="0"/>
          </a:p>
          <a:p>
            <a:r>
              <a:rPr lang="es-CL" dirty="0"/>
              <a:t>En los ejemplos de este curso trabajaremos con GitHub (</a:t>
            </a:r>
            <a:r>
              <a:rPr lang="es-CL" dirty="0">
                <a:hlinkClick r:id="rId2"/>
              </a:rPr>
              <a:t>https://github.com</a:t>
            </a:r>
            <a:r>
              <a:rPr lang="es-CL" dirty="0"/>
              <a:t>) para los ejemplos y uso de comandos.</a:t>
            </a:r>
          </a:p>
        </p:txBody>
      </p:sp>
    </p:spTree>
    <p:extLst>
      <p:ext uri="{BB962C8B-B14F-4D97-AF65-F5344CB8AC3E}">
        <p14:creationId xmlns:p14="http://schemas.microsoft.com/office/powerpoint/2010/main" val="681516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511962EA-89A7-478F-A4B4-57C136D21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4575" y="3476149"/>
            <a:ext cx="5995800" cy="2347601"/>
          </a:xfrm>
        </p:spPr>
        <p:txBody>
          <a:bodyPr/>
          <a:lstStyle/>
          <a:p>
            <a:r>
              <a:rPr lang="es-ES" dirty="0"/>
              <a:t>COMPONENTES DEL CONTROL DE VERSIONES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478209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5C050BC-42F8-433A-B49F-D5F9573D5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COMPONENTES.</a:t>
            </a:r>
            <a:endParaRPr lang="es-CL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D6821298-B013-BC4C-86DC-1281C9038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833" y="3207026"/>
            <a:ext cx="4694822" cy="2912674"/>
          </a:xfrm>
          <a:prstGeom prst="rect">
            <a:avLst/>
          </a:prstGeom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F19B38DA-700A-4A9E-A4C5-697C592D8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4150" y="1218600"/>
            <a:ext cx="8555700" cy="1710130"/>
          </a:xfrm>
        </p:spPr>
        <p:txBody>
          <a:bodyPr/>
          <a:lstStyle/>
          <a:p>
            <a:r>
              <a:rPr lang="es-CL" dirty="0"/>
              <a:t>Lo primero que debes realizar es crear una cuenta en github.com</a:t>
            </a:r>
          </a:p>
          <a:p>
            <a:r>
              <a:rPr lang="es-CL" dirty="0"/>
              <a:t>Y luego seguir los pasos de la actividad para crear tu nuevo proyecto.</a:t>
            </a:r>
          </a:p>
        </p:txBody>
      </p:sp>
    </p:spTree>
    <p:extLst>
      <p:ext uri="{BB962C8B-B14F-4D97-AF65-F5344CB8AC3E}">
        <p14:creationId xmlns:p14="http://schemas.microsoft.com/office/powerpoint/2010/main" val="806805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5C050BC-42F8-433A-B49F-D5F9573D5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COMPONENTES.</a:t>
            </a:r>
            <a:endParaRPr lang="es-CL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F19B38DA-700A-4A9E-A4C5-697C592D8C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El </a:t>
            </a:r>
            <a:r>
              <a:rPr lang="es-ES" b="1" dirty="0"/>
              <a:t>repositorio</a:t>
            </a:r>
            <a:r>
              <a:rPr lang="es-ES" dirty="0"/>
              <a:t> es el lugar donde se almacena el código del proyecto.</a:t>
            </a:r>
          </a:p>
          <a:p>
            <a:r>
              <a:rPr lang="es-ES" dirty="0"/>
              <a:t>Un </a:t>
            </a:r>
            <a:r>
              <a:rPr lang="es-ES" b="1" dirty="0"/>
              <a:t>módulo</a:t>
            </a:r>
            <a:r>
              <a:rPr lang="es-ES" dirty="0"/>
              <a:t> es un conjunto de archivos que son parte de un proyecto.</a:t>
            </a:r>
          </a:p>
          <a:p>
            <a:r>
              <a:rPr lang="es-ES" dirty="0"/>
              <a:t>Un </a:t>
            </a:r>
            <a:r>
              <a:rPr lang="es-ES" b="1" dirty="0" err="1"/>
              <a:t>baseline</a:t>
            </a:r>
            <a:r>
              <a:rPr lang="es-ES" b="1" dirty="0"/>
              <a:t> o línea principal </a:t>
            </a:r>
            <a:r>
              <a:rPr lang="es-ES" dirty="0"/>
              <a:t>es una revisión aprobada de una serie de cambios.</a:t>
            </a:r>
          </a:p>
          <a:p>
            <a:r>
              <a:rPr lang="es-ES" dirty="0"/>
              <a:t>Un </a:t>
            </a:r>
            <a:r>
              <a:rPr lang="es-ES" b="1" dirty="0"/>
              <a:t>tag o etiqueta </a:t>
            </a:r>
            <a:r>
              <a:rPr lang="es-ES" dirty="0"/>
              <a:t>permite diferenciar y encontrar un punto en la historia en el cual ocurrió un cambio que se guardó en el repositorio y fue aprobado.</a:t>
            </a:r>
          </a:p>
          <a:p>
            <a:r>
              <a:rPr lang="es-ES" dirty="0"/>
              <a:t>Una </a:t>
            </a:r>
            <a:r>
              <a:rPr lang="es-ES" b="1" dirty="0"/>
              <a:t>rama o Branch</a:t>
            </a:r>
            <a:r>
              <a:rPr lang="es-ES" dirty="0"/>
              <a:t> es una copia que se realiza desde un </a:t>
            </a:r>
            <a:r>
              <a:rPr lang="es-ES" dirty="0" err="1"/>
              <a:t>baseline</a:t>
            </a:r>
            <a:r>
              <a:rPr lang="es-ES" dirty="0"/>
              <a:t>. Desde el momento es que se crea una copia, las modificaciones que se realizan en una, no quedan en la otra y viceversa.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2275881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noFill/>
        </a:ln>
      </a:spPr>
      <a:bodyPr spcFirstLastPara="1" wrap="square" lIns="91425" tIns="45700" rIns="91425" bIns="45700" anchor="t" anchorCtr="0">
        <a:noAutofit/>
      </a:bodyPr>
      <a:lstStyle>
        <a:defPPr algn="l">
          <a:defRPr sz="2400" dirty="0"/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4866</TotalTime>
  <Words>713</Words>
  <Application>Microsoft Office PowerPoint</Application>
  <PresentationFormat>Presentación en pantalla (4:3)</PresentationFormat>
  <Paragraphs>61</Paragraphs>
  <Slides>16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4" baseType="lpstr">
      <vt:lpstr>Franklin Gothic</vt:lpstr>
      <vt:lpstr>Roboto Mono</vt:lpstr>
      <vt:lpstr>Calibri</vt:lpstr>
      <vt:lpstr>Roboto Condensed</vt:lpstr>
      <vt:lpstr>Roboto</vt:lpstr>
      <vt:lpstr>Bebas Neue</vt:lpstr>
      <vt:lpstr>Arial</vt:lpstr>
      <vt:lpstr>Tema de Office</vt:lpstr>
      <vt:lpstr>DESARROLLO WEB</vt:lpstr>
      <vt:lpstr>CONTROL DE VERSIONES.</vt:lpstr>
      <vt:lpstr>EN ESTA SESIÓN</vt:lpstr>
      <vt:lpstr>QUE ES EL CONTROL DE VERSIONES</vt:lpstr>
      <vt:lpstr>CONTROL DE VERSIONES.</vt:lpstr>
      <vt:lpstr>CONTROL DE VERSIONES.</vt:lpstr>
      <vt:lpstr>COMPONENTES DEL CONTROL DE VERSIONES</vt:lpstr>
      <vt:lpstr>COMPONENTES.</vt:lpstr>
      <vt:lpstr>COMPONENTES.</vt:lpstr>
      <vt:lpstr>COMPONENTES.</vt:lpstr>
      <vt:lpstr>FLUJO DE TRABAJO</vt:lpstr>
      <vt:lpstr>FLUJO DE TRABAJO.</vt:lpstr>
      <vt:lpstr>CONTROL DE VERSIONES</vt:lpstr>
      <vt:lpstr>CONTROL DE VERSIONES.</vt:lpstr>
      <vt:lpstr>ACTIVIDADES</vt:lpstr>
      <vt:lpstr>ACTIVIDADES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Y GESTIÓN DE REQUISITOS</dc:title>
  <cp:lastModifiedBy>Manuela Jimenez A.</cp:lastModifiedBy>
  <cp:revision>39</cp:revision>
  <dcterms:modified xsi:type="dcterms:W3CDTF">2020-06-19T18:22:39Z</dcterms:modified>
</cp:coreProperties>
</file>